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2"/>
  </p:notesMasterIdLst>
  <p:handoutMasterIdLst>
    <p:handoutMasterId r:id="rId13"/>
  </p:handoutMasterIdLst>
  <p:sldIdLst>
    <p:sldId id="256" r:id="rId2"/>
    <p:sldId id="257"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Rg st="1" end="11"/>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3" d="100"/>
          <a:sy n="83" d="100"/>
        </p:scale>
        <p:origin x="-15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329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107DA9-45F4-4BEF-9556-7D1B179C5D5D}" type="datetimeFigureOut">
              <a:rPr lang="uk-UA" smtClean="0"/>
              <a:t>18.04.2018</a:t>
            </a:fld>
            <a:endParaRPr lang="uk-UA" dirty="0"/>
          </a:p>
        </p:txBody>
      </p:sp>
      <p:sp>
        <p:nvSpPr>
          <p:cNvPr id="4" name="Місце для нижнього колонтитула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dirty="0"/>
          </a:p>
        </p:txBody>
      </p:sp>
      <p:sp>
        <p:nvSpPr>
          <p:cNvPr id="5" name="Місце для номера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A6A8C4-A765-475C-A577-4CC16AE76352}" type="slidenum">
              <a:rPr lang="uk-UA" smtClean="0"/>
              <a:t>‹№›</a:t>
            </a:fld>
            <a:endParaRPr lang="uk-UA" dirty="0"/>
          </a:p>
        </p:txBody>
      </p:sp>
    </p:spTree>
    <p:extLst>
      <p:ext uri="{BB962C8B-B14F-4D97-AF65-F5344CB8AC3E}">
        <p14:creationId xmlns:p14="http://schemas.microsoft.com/office/powerpoint/2010/main" val="3021761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92AC6-77C3-4B14-940B-3D5EA2A100B6}" type="datetimeFigureOut">
              <a:rPr lang="uk-UA" smtClean="0"/>
              <a:t>18.04.2018</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6E5FC4-00AC-4784-867C-E7C5C4486747}" type="slidenum">
              <a:rPr lang="uk-UA" smtClean="0"/>
              <a:t>‹№›</a:t>
            </a:fld>
            <a:endParaRPr lang="uk-UA"/>
          </a:p>
        </p:txBody>
      </p:sp>
    </p:spTree>
    <p:extLst>
      <p:ext uri="{BB962C8B-B14F-4D97-AF65-F5344CB8AC3E}">
        <p14:creationId xmlns:p14="http://schemas.microsoft.com/office/powerpoint/2010/main" val="1094113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uk-UA" smtClean="0"/>
              <a:t>Зразок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bwMode="white"/>
        <p:txBody>
          <a:bodyPr/>
          <a:lstStyle/>
          <a:p>
            <a:fld id="{C90A66AE-81F5-474A-B74B-EE41E9320F19}" type="datetimeFigureOut">
              <a:rPr lang="uk-UA" smtClean="0"/>
              <a:t>18.04.2018</a:t>
            </a:fld>
            <a:endParaRPr lang="uk-UA" dirty="0"/>
          </a:p>
        </p:txBody>
      </p:sp>
      <p:sp>
        <p:nvSpPr>
          <p:cNvPr id="5" name="Footer Placeholder 4"/>
          <p:cNvSpPr>
            <a:spLocks noGrp="1"/>
          </p:cNvSpPr>
          <p:nvPr>
            <p:ph type="ftr" sz="quarter" idx="11"/>
          </p:nvPr>
        </p:nvSpPr>
        <p:spPr bwMode="white"/>
        <p:txBody>
          <a:bodyPr/>
          <a:lstStyle/>
          <a:p>
            <a:endParaRPr lang="uk-UA" dirty="0"/>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C90A66AE-81F5-474A-B74B-EE41E9320F19}" type="datetimeFigureOut">
              <a:rPr lang="uk-UA" smtClean="0"/>
              <a:t>18.04.2018</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C90A66AE-81F5-474A-B74B-EE41E9320F19}" type="datetimeFigureOut">
              <a:rPr lang="uk-UA" smtClean="0"/>
              <a:t>18.04.2018</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C90A66AE-81F5-474A-B74B-EE41E9320F19}" type="datetimeFigureOut">
              <a:rPr lang="uk-UA" smtClean="0"/>
              <a:t>18.04.2018</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0A66AE-81F5-474A-B74B-EE41E9320F19}" type="datetimeFigureOut">
              <a:rPr lang="uk-UA" smtClean="0"/>
              <a:t>18.04.2018</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uk-UA" smtClean="0"/>
              <a:t>Зразок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2" name="Title 1"/>
          <p:cNvSpPr>
            <a:spLocks noGrp="1"/>
          </p:cNvSpPr>
          <p:nvPr>
            <p:ph type="title"/>
          </p:nvPr>
        </p:nvSpPr>
        <p:spPr/>
        <p:txBody>
          <a:bodyPr/>
          <a:lstStyle/>
          <a:p>
            <a:r>
              <a:rPr lang="uk-UA" smtClean="0"/>
              <a:t>Зразок заголовка</a:t>
            </a:r>
            <a:endParaRPr lang="en-US"/>
          </a:p>
        </p:txBody>
      </p:sp>
      <p:sp>
        <p:nvSpPr>
          <p:cNvPr id="5" name="Date Placeholder 4"/>
          <p:cNvSpPr>
            <a:spLocks noGrp="1"/>
          </p:cNvSpPr>
          <p:nvPr>
            <p:ph type="dt" sz="half" idx="10"/>
          </p:nvPr>
        </p:nvSpPr>
        <p:spPr/>
        <p:txBody>
          <a:bodyPr/>
          <a:lstStyle/>
          <a:p>
            <a:fld id="{C90A66AE-81F5-474A-B74B-EE41E9320F19}" type="datetimeFigureOut">
              <a:rPr lang="uk-UA" smtClean="0"/>
              <a:t>18.04.2018</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764F593F-0D5B-4CF0-BEE2-6583C73E7271}" type="slidenum">
              <a:rPr lang="uk-UA" smtClean="0"/>
              <a:t>‹№›</a:t>
            </a:fld>
            <a:endParaRPr lang="uk-UA" dirty="0"/>
          </a:p>
        </p:txBody>
      </p:sp>
      <p:sp>
        <p:nvSpPr>
          <p:cNvPr id="12" name="Content Placeholder 11"/>
          <p:cNvSpPr>
            <a:spLocks noGrp="1"/>
          </p:cNvSpPr>
          <p:nvPr>
            <p:ph sz="quarter" idx="14"/>
          </p:nvPr>
        </p:nvSpPr>
        <p:spPr>
          <a:xfrm>
            <a:off x="4648200" y="2438400"/>
            <a:ext cx="3124200" cy="312420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2" name="Title 1"/>
          <p:cNvSpPr>
            <a:spLocks noGrp="1"/>
          </p:cNvSpPr>
          <p:nvPr>
            <p:ph type="title"/>
          </p:nvPr>
        </p:nvSpPr>
        <p:spPr/>
        <p:txBody>
          <a:bodyPr/>
          <a:lstStyle>
            <a:lvl1pPr>
              <a:defRPr/>
            </a:lvl1pPr>
          </a:lstStyle>
          <a:p>
            <a:r>
              <a:rPr lang="uk-UA" smtClean="0"/>
              <a:t>Зразок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7" name="Date Placeholder 6"/>
          <p:cNvSpPr>
            <a:spLocks noGrp="1"/>
          </p:cNvSpPr>
          <p:nvPr>
            <p:ph type="dt" sz="half" idx="10"/>
          </p:nvPr>
        </p:nvSpPr>
        <p:spPr/>
        <p:txBody>
          <a:bodyPr/>
          <a:lstStyle/>
          <a:p>
            <a:fld id="{C90A66AE-81F5-474A-B74B-EE41E9320F19}" type="datetimeFigureOut">
              <a:rPr lang="uk-UA" smtClean="0"/>
              <a:t>18.04.2018</a:t>
            </a:fld>
            <a:endParaRPr lang="uk-UA" dirty="0"/>
          </a:p>
        </p:txBody>
      </p:sp>
      <p:sp>
        <p:nvSpPr>
          <p:cNvPr id="8" name="Footer Placeholder 7"/>
          <p:cNvSpPr>
            <a:spLocks noGrp="1"/>
          </p:cNvSpPr>
          <p:nvPr>
            <p:ph type="ftr" sz="quarter" idx="11"/>
          </p:nvPr>
        </p:nvSpPr>
        <p:spPr/>
        <p:txBody>
          <a:bodyPr/>
          <a:lstStyle/>
          <a:p>
            <a:endParaRPr lang="uk-UA" dirty="0"/>
          </a:p>
        </p:txBody>
      </p:sp>
      <p:sp>
        <p:nvSpPr>
          <p:cNvPr id="9" name="Slide Number Placeholder 8"/>
          <p:cNvSpPr>
            <a:spLocks noGrp="1"/>
          </p:cNvSpPr>
          <p:nvPr>
            <p:ph type="sldNum" sz="quarter" idx="12"/>
          </p:nvPr>
        </p:nvSpPr>
        <p:spPr/>
        <p:txBody>
          <a:bodyPr/>
          <a:lstStyle/>
          <a:p>
            <a:fld id="{764F593F-0D5B-4CF0-BEE2-6583C73E7271}" type="slidenum">
              <a:rPr lang="uk-UA" smtClean="0"/>
              <a:t>‹№›</a:t>
            </a:fld>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Date Placeholder 2"/>
          <p:cNvSpPr>
            <a:spLocks noGrp="1"/>
          </p:cNvSpPr>
          <p:nvPr>
            <p:ph type="dt" sz="half" idx="10"/>
          </p:nvPr>
        </p:nvSpPr>
        <p:spPr/>
        <p:txBody>
          <a:bodyPr/>
          <a:lstStyle/>
          <a:p>
            <a:fld id="{C90A66AE-81F5-474A-B74B-EE41E9320F19}" type="datetimeFigureOut">
              <a:rPr lang="uk-UA" smtClean="0"/>
              <a:t>18.04.2018</a:t>
            </a:fld>
            <a:endParaRPr lang="uk-UA" dirty="0"/>
          </a:p>
        </p:txBody>
      </p:sp>
      <p:sp>
        <p:nvSpPr>
          <p:cNvPr id="4" name="Footer Placeholder 3"/>
          <p:cNvSpPr>
            <a:spLocks noGrp="1"/>
          </p:cNvSpPr>
          <p:nvPr>
            <p:ph type="ftr" sz="quarter" idx="11"/>
          </p:nvPr>
        </p:nvSpPr>
        <p:spPr/>
        <p:txBody>
          <a:bodyPr/>
          <a:lstStyle/>
          <a:p>
            <a:endParaRPr lang="uk-UA" dirty="0"/>
          </a:p>
        </p:txBody>
      </p:sp>
      <p:sp>
        <p:nvSpPr>
          <p:cNvPr id="5" name="Slide Number Placeholder 4"/>
          <p:cNvSpPr>
            <a:spLocks noGrp="1"/>
          </p:cNvSpPr>
          <p:nvPr>
            <p:ph type="sldNum" sz="quarter" idx="12"/>
          </p:nvPr>
        </p:nvSpPr>
        <p:spPr/>
        <p:txBody>
          <a:bodyPr/>
          <a:lstStyle/>
          <a:p>
            <a:fld id="{764F593F-0D5B-4CF0-BEE2-6583C73E7271}" type="slidenum">
              <a:rPr lang="uk-UA" smtClean="0"/>
              <a:t>‹№›</a:t>
            </a:fld>
            <a:endParaRPr lang="uk-UA"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90A66AE-81F5-474A-B74B-EE41E9320F19}" type="datetimeFigureOut">
              <a:rPr lang="uk-UA" smtClean="0"/>
              <a:t>18.04.2018</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764F593F-0D5B-4CF0-BEE2-6583C73E7271}" type="slidenum">
              <a:rPr lang="uk-UA" smtClean="0"/>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uk-UA" smtClean="0"/>
              <a:t>Зразок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C90A66AE-81F5-474A-B74B-EE41E9320F19}" type="datetimeFigureOut">
              <a:rPr lang="uk-UA" smtClean="0"/>
              <a:t>18.04.2018</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764F593F-0D5B-4CF0-BEE2-6583C73E7271}" type="slidenum">
              <a:rPr lang="uk-UA" smtClean="0"/>
              <a:t>‹№›</a:t>
            </a:fld>
            <a:endParaRPr lang="uk-UA" dirty="0"/>
          </a:p>
        </p:txBody>
      </p:sp>
      <p:sp>
        <p:nvSpPr>
          <p:cNvPr id="9" name="Content Placeholder 8"/>
          <p:cNvSpPr>
            <a:spLocks noGrp="1"/>
          </p:cNvSpPr>
          <p:nvPr>
            <p:ph sz="quarter" idx="13"/>
          </p:nvPr>
        </p:nvSpPr>
        <p:spPr>
          <a:xfrm>
            <a:off x="1371600" y="1676400"/>
            <a:ext cx="3276600" cy="350520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uk-UA" smtClean="0"/>
              <a:t>Зразок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dirty="0"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C90A66AE-81F5-474A-B74B-EE41E9320F19}" type="datetimeFigureOut">
              <a:rPr lang="uk-UA" smtClean="0"/>
              <a:t>18.04.2018</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764F593F-0D5B-4CF0-BEE2-6583C73E7271}" type="slidenum">
              <a:rPr lang="uk-UA" smtClean="0"/>
              <a:t>‹№›</a:t>
            </a:fld>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90A66AE-81F5-474A-B74B-EE41E9320F19}" type="datetimeFigureOut">
              <a:rPr lang="uk-UA" smtClean="0"/>
              <a:t>18.04.2018</a:t>
            </a:fld>
            <a:endParaRPr lang="uk-UA"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uk-UA"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64F593F-0D5B-4CF0-BEE2-6583C73E7271}" type="slidenum">
              <a:rPr lang="uk-UA" smtClean="0"/>
              <a:t>‹№›</a:t>
            </a:fld>
            <a:endParaRPr lang="uk-UA"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zinkivlibrary.at.ua/" TargetMode="External"/><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hyperlink" Target="http://zinkivlibrary.blogspot.com/"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hyperlink" Target="http://www.uacrr.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bc.com/ukrainian/in-depth-4182914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bukvoid.com.u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litakcent.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knpu.gov.u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obelprize.org/nobel_prizes/literature/laureates/"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dirty="0" smtClean="0"/>
              <a:t>Через книжку – до духовності і культури</a:t>
            </a:r>
            <a:endParaRPr lang="uk-UA" dirty="0"/>
          </a:p>
        </p:txBody>
      </p:sp>
      <p:sp>
        <p:nvSpPr>
          <p:cNvPr id="3" name="Підзаголовок 2"/>
          <p:cNvSpPr>
            <a:spLocks noGrp="1"/>
          </p:cNvSpPr>
          <p:nvPr>
            <p:ph type="subTitle" idx="1"/>
          </p:nvPr>
        </p:nvSpPr>
        <p:spPr/>
        <p:txBody>
          <a:bodyPr>
            <a:normAutofit fontScale="70000" lnSpcReduction="20000"/>
          </a:bodyPr>
          <a:lstStyle/>
          <a:p>
            <a:r>
              <a:rPr lang="uk-UA" b="1" dirty="0" smtClean="0">
                <a:solidFill>
                  <a:schemeClr val="tx1"/>
                </a:solidFill>
              </a:rPr>
              <a:t>До дня книги і авторського права</a:t>
            </a:r>
          </a:p>
          <a:p>
            <a:r>
              <a:rPr lang="uk-UA" dirty="0" smtClean="0"/>
              <a:t>(</a:t>
            </a:r>
            <a:r>
              <a:rPr lang="uk-UA" dirty="0" err="1" smtClean="0"/>
              <a:t>вебліографічний</a:t>
            </a:r>
            <a:r>
              <a:rPr lang="uk-UA" dirty="0" smtClean="0"/>
              <a:t> посібник</a:t>
            </a:r>
            <a:r>
              <a:rPr lang="en-US" dirty="0" smtClean="0"/>
              <a:t> </a:t>
            </a:r>
            <a:r>
              <a:rPr lang="uk-UA" dirty="0" smtClean="0"/>
              <a:t>для широкого кола читачів)</a:t>
            </a:r>
            <a:endParaRPr lang="uk-UA" dirty="0"/>
          </a:p>
        </p:txBody>
      </p:sp>
    </p:spTree>
    <p:extLst>
      <p:ext uri="{BB962C8B-B14F-4D97-AF65-F5344CB8AC3E}">
        <p14:creationId xmlns:p14="http://schemas.microsoft.com/office/powerpoint/2010/main" val="724917883"/>
      </p:ext>
    </p:extLst>
  </p:cSld>
  <p:clrMapOvr>
    <a:masterClrMapping/>
  </p:clrMapOvr>
  <p:transition spd="slow" advTm="5923">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Місце для вмісту 6"/>
          <p:cNvSpPr>
            <a:spLocks noGrp="1"/>
          </p:cNvSpPr>
          <p:nvPr>
            <p:ph sz="quarter" idx="13"/>
          </p:nvPr>
        </p:nvSpPr>
        <p:spPr>
          <a:blipFill>
            <a:blip r:embed="rId2"/>
            <a:tile tx="0" ty="0" sx="100000" sy="100000" flip="none" algn="tl"/>
          </a:blipFill>
        </p:spPr>
        <p:txBody>
          <a:bodyPr/>
          <a:lstStyle/>
          <a:p>
            <a:r>
              <a:rPr lang="uk-UA" dirty="0" smtClean="0"/>
              <a:t>Сайт </a:t>
            </a:r>
            <a:r>
              <a:rPr lang="uk-UA" dirty="0" err="1" smtClean="0"/>
              <a:t>Зіньківської</a:t>
            </a:r>
            <a:r>
              <a:rPr lang="uk-UA" dirty="0" smtClean="0"/>
              <a:t> ЦБС </a:t>
            </a:r>
            <a:r>
              <a:rPr lang="en-US" sz="1600" dirty="0">
                <a:hlinkClick r:id="rId3"/>
              </a:rPr>
              <a:t>http://</a:t>
            </a:r>
            <a:r>
              <a:rPr lang="en-US" sz="1600" dirty="0" smtClean="0">
                <a:hlinkClick r:id="rId3"/>
              </a:rPr>
              <a:t>zinkivlibrary.at.ua</a:t>
            </a:r>
            <a:endParaRPr lang="uk-UA" sz="1600" dirty="0" smtClean="0"/>
          </a:p>
          <a:p>
            <a:r>
              <a:rPr lang="uk-UA" dirty="0" err="1" smtClean="0"/>
              <a:t>Блог</a:t>
            </a:r>
            <a:r>
              <a:rPr lang="uk-UA" dirty="0" smtClean="0"/>
              <a:t> </a:t>
            </a:r>
            <a:r>
              <a:rPr lang="uk-UA" dirty="0" err="1" smtClean="0"/>
              <a:t>Зіньківської</a:t>
            </a:r>
            <a:r>
              <a:rPr lang="uk-UA" dirty="0" smtClean="0"/>
              <a:t> ЦРБ </a:t>
            </a:r>
            <a:r>
              <a:rPr lang="en-US" sz="1600" dirty="0">
                <a:hlinkClick r:id="rId4"/>
              </a:rPr>
              <a:t>http://</a:t>
            </a:r>
            <a:r>
              <a:rPr lang="en-US" sz="1600" dirty="0" smtClean="0">
                <a:hlinkClick r:id="rId4"/>
              </a:rPr>
              <a:t>zinkivlibrary.blogspot.com</a:t>
            </a:r>
            <a:endParaRPr lang="uk-UA" sz="1600" dirty="0" smtClean="0"/>
          </a:p>
          <a:p>
            <a:pPr indent="0">
              <a:buNone/>
            </a:pPr>
            <a:endParaRPr lang="uk-UA" dirty="0" smtClean="0"/>
          </a:p>
        </p:txBody>
      </p:sp>
      <p:pic>
        <p:nvPicPr>
          <p:cNvPr id="9" name="Місце для вмісту 8"/>
          <p:cNvPicPr>
            <a:picLocks noGrp="1" noChangeAspect="1"/>
          </p:cNvPicPr>
          <p:nvPr>
            <p:ph sz="quarter" idx="14"/>
          </p:nvPr>
        </p:nvPicPr>
        <p:blipFill>
          <a:blip r:embed="rId5" cstate="print">
            <a:extLst>
              <a:ext uri="{28A0092B-C50C-407E-A947-70E740481C1C}">
                <a14:useLocalDpi xmlns:a14="http://schemas.microsoft.com/office/drawing/2010/main" val="0"/>
              </a:ext>
            </a:extLst>
          </a:blip>
          <a:stretch>
            <a:fillRect/>
          </a:stretch>
        </p:blipFill>
        <p:spPr>
          <a:xfrm>
            <a:off x="5113020" y="2819400"/>
            <a:ext cx="2194560" cy="2743200"/>
          </a:xfrm>
        </p:spPr>
      </p:pic>
      <p:sp>
        <p:nvSpPr>
          <p:cNvPr id="4" name="Заголовок 3"/>
          <p:cNvSpPr>
            <a:spLocks noGrp="1"/>
          </p:cNvSpPr>
          <p:nvPr>
            <p:ph type="title"/>
          </p:nvPr>
        </p:nvSpPr>
        <p:spPr/>
        <p:txBody>
          <a:bodyPr/>
          <a:lstStyle/>
          <a:p>
            <a:r>
              <a:rPr lang="uk-UA" dirty="0" err="1" smtClean="0"/>
              <a:t>Зіньківська</a:t>
            </a:r>
            <a:r>
              <a:rPr lang="uk-UA" dirty="0"/>
              <a:t> ЦРБ ©</a:t>
            </a:r>
          </a:p>
        </p:txBody>
      </p:sp>
      <p:sp>
        <p:nvSpPr>
          <p:cNvPr id="5" name="Місце для тексту 4"/>
          <p:cNvSpPr>
            <a:spLocks noGrp="1"/>
          </p:cNvSpPr>
          <p:nvPr>
            <p:ph type="body" idx="1"/>
          </p:nvPr>
        </p:nvSpPr>
        <p:spPr/>
        <p:txBody>
          <a:bodyPr>
            <a:noAutofit/>
          </a:bodyPr>
          <a:lstStyle/>
          <a:p>
            <a:r>
              <a:rPr lang="uk-UA" sz="1000" dirty="0" smtClean="0"/>
              <a:t>Укладач: </a:t>
            </a:r>
          </a:p>
          <a:p>
            <a:r>
              <a:rPr lang="uk-UA" sz="1000" dirty="0" smtClean="0"/>
              <a:t>бібліограф М.М. Гриценко</a:t>
            </a:r>
            <a:endParaRPr lang="uk-UA" sz="1000" dirty="0"/>
          </a:p>
        </p:txBody>
      </p:sp>
      <p:sp>
        <p:nvSpPr>
          <p:cNvPr id="6" name="Місце для тексту 5"/>
          <p:cNvSpPr>
            <a:spLocks noGrp="1"/>
          </p:cNvSpPr>
          <p:nvPr>
            <p:ph type="body" sz="quarter" idx="3"/>
          </p:nvPr>
        </p:nvSpPr>
        <p:spPr/>
        <p:txBody>
          <a:bodyPr>
            <a:noAutofit/>
          </a:bodyPr>
          <a:lstStyle/>
          <a:p>
            <a:r>
              <a:rPr lang="uk-UA" sz="1000" dirty="0" smtClean="0"/>
              <a:t>Відповідальна за випуск: </a:t>
            </a:r>
          </a:p>
          <a:p>
            <a:r>
              <a:rPr lang="uk-UA" sz="1000" dirty="0" smtClean="0"/>
              <a:t>директор ЦБС Н.В. </a:t>
            </a:r>
            <a:r>
              <a:rPr lang="uk-UA" sz="1000" dirty="0" err="1" smtClean="0"/>
              <a:t>Тоцька</a:t>
            </a:r>
            <a:endParaRPr lang="uk-UA" sz="1000" dirty="0"/>
          </a:p>
        </p:txBody>
      </p:sp>
    </p:spTree>
    <p:extLst>
      <p:ext uri="{BB962C8B-B14F-4D97-AF65-F5344CB8AC3E}">
        <p14:creationId xmlns:p14="http://schemas.microsoft.com/office/powerpoint/2010/main" val="1008148274"/>
      </p:ext>
    </p:extLst>
  </p:cSld>
  <p:clrMapOvr>
    <a:masterClrMapping/>
  </p:clrMapOvr>
  <mc:AlternateContent xmlns:mc="http://schemas.openxmlformats.org/markup-compatibility/2006" xmlns:p14="http://schemas.microsoft.com/office/powerpoint/2010/main">
    <mc:Choice Requires="p14">
      <p:transition spd="slow" p14:dur="2000" advTm="4490"/>
    </mc:Choice>
    <mc:Fallback xmlns="">
      <p:transition spd="slow" advTm="449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71600" y="764704"/>
            <a:ext cx="6400800" cy="4464496"/>
          </a:xfrm>
          <a:ln>
            <a:noFill/>
          </a:ln>
          <a:effectLst>
            <a:glow rad="228600">
              <a:schemeClr val="accent5">
                <a:satMod val="175000"/>
                <a:alpha val="40000"/>
              </a:schemeClr>
            </a:glow>
            <a:outerShdw blurRad="50800" dist="12700" dir="5280000" rotWithShape="0">
              <a:srgbClr val="000000">
                <a:alpha val="40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pPr indent="-457200"/>
            <a:r>
              <a:rPr lang="uk-UA" sz="1600" b="1" spc="0" dirty="0">
                <a:solidFill>
                  <a:srgbClr val="222222"/>
                </a:solidFill>
                <a:latin typeface="Arial Narrow" pitchFamily="34" charset="0"/>
              </a:rPr>
              <a:t>Всесвітній день книги та авторського </a:t>
            </a:r>
            <a:r>
              <a:rPr lang="uk-UA" sz="1600" b="1" spc="0" dirty="0" smtClean="0">
                <a:solidFill>
                  <a:srgbClr val="222222"/>
                </a:solidFill>
                <a:latin typeface="Arial Narrow" pitchFamily="34" charset="0"/>
              </a:rPr>
              <a:t>права, за рішенням </a:t>
            </a:r>
            <a:r>
              <a:rPr lang="uk-UA" sz="1600" b="1" spc="0" dirty="0" err="1" smtClean="0">
                <a:solidFill>
                  <a:srgbClr val="222222"/>
                </a:solidFill>
                <a:latin typeface="Arial Narrow" pitchFamily="34" charset="0"/>
              </a:rPr>
              <a:t>юнеско</a:t>
            </a:r>
            <a:r>
              <a:rPr lang="uk-UA" sz="1600" b="1" spc="0" dirty="0" smtClean="0">
                <a:solidFill>
                  <a:srgbClr val="222222"/>
                </a:solidFill>
                <a:latin typeface="Arial Narrow" pitchFamily="34" charset="0"/>
              </a:rPr>
              <a:t>,</a:t>
            </a:r>
            <a:r>
              <a:rPr lang="en-US" sz="1600" spc="0" dirty="0" smtClean="0">
                <a:solidFill>
                  <a:srgbClr val="222222"/>
                </a:solidFill>
                <a:latin typeface="Arial Narrow" pitchFamily="34" charset="0"/>
              </a:rPr>
              <a:t> </a:t>
            </a:r>
            <a:r>
              <a:rPr lang="uk-UA" sz="1600" b="1" spc="0" dirty="0">
                <a:latin typeface="Arial Narrow" pitchFamily="34" charset="0"/>
              </a:rPr>
              <a:t>відзначається щорічно 23 </a:t>
            </a:r>
            <a:r>
              <a:rPr lang="uk-UA" sz="1600" b="1" spc="0" dirty="0" smtClean="0">
                <a:latin typeface="Arial Narrow" pitchFamily="34" charset="0"/>
              </a:rPr>
              <a:t>квітня, </a:t>
            </a:r>
            <a:r>
              <a:rPr lang="uk-UA" sz="1600" b="1" spc="0" dirty="0">
                <a:latin typeface="Arial Narrow" pitchFamily="34" charset="0"/>
              </a:rPr>
              <a:t>починаючи з 1996 року</a:t>
            </a:r>
            <a:r>
              <a:rPr lang="uk-UA" sz="1600" b="1" spc="0" dirty="0" smtClean="0">
                <a:latin typeface="Arial Narrow" pitchFamily="34" charset="0"/>
              </a:rPr>
              <a:t>.</a:t>
            </a:r>
            <a:r>
              <a:rPr lang="uk-UA" sz="1600" spc="0" dirty="0" smtClean="0">
                <a:latin typeface="Arial Narrow" pitchFamily="34" charset="0"/>
              </a:rPr>
              <a:t/>
            </a:r>
            <a:br>
              <a:rPr lang="uk-UA" sz="1600" spc="0" dirty="0" smtClean="0">
                <a:latin typeface="Arial Narrow" pitchFamily="34" charset="0"/>
              </a:rPr>
            </a:br>
            <a:r>
              <a:rPr lang="uk-UA" sz="1600" spc="0" dirty="0" smtClean="0">
                <a:latin typeface="Arial Narrow" pitchFamily="34" charset="0"/>
              </a:rPr>
              <a:t/>
            </a:r>
            <a:br>
              <a:rPr lang="uk-UA" sz="1600" spc="0" dirty="0" smtClean="0">
                <a:latin typeface="Arial Narrow" pitchFamily="34" charset="0"/>
              </a:rPr>
            </a:br>
            <a:r>
              <a:rPr lang="uk-UA" sz="1600" spc="0" dirty="0" smtClean="0">
                <a:latin typeface="Arial Narrow" pitchFamily="34" charset="0"/>
              </a:rPr>
              <a:t/>
            </a:r>
            <a:br>
              <a:rPr lang="uk-UA" sz="1600" spc="0" dirty="0" smtClean="0">
                <a:latin typeface="Arial Narrow" pitchFamily="34" charset="0"/>
              </a:rPr>
            </a:br>
            <a:r>
              <a:rPr lang="uk-UA" sz="1600" spc="0" dirty="0" smtClean="0">
                <a:latin typeface="Arial Narrow" pitchFamily="34" charset="0"/>
              </a:rPr>
              <a:t> </a:t>
            </a:r>
            <a:r>
              <a:rPr lang="uk-UA" sz="1600" spc="0" dirty="0">
                <a:latin typeface="Arial Narrow" pitchFamily="34" charset="0"/>
              </a:rPr>
              <a:t>Щороку 23 квітня у всьому світі проводять святкування, мета яких - визнати чарівну силу книг, що є зв'язком між минулим і майбутнім, мостом між поколіннями та культурами. З цієї нагоди ЮНЕСКО та міжнародні організації, які представляють три основні галузі книжкової індустрії - видавців, книгорозповсюджувачів та бібліотеки, вибирають </a:t>
            </a:r>
            <a:r>
              <a:rPr lang="uk-UA" sz="1600" spc="0" dirty="0" smtClean="0">
                <a:latin typeface="Arial Narrow" pitchFamily="34" charset="0"/>
              </a:rPr>
              <a:t>місто, </a:t>
            </a:r>
            <a:r>
              <a:rPr lang="uk-UA" sz="1600" spc="0" dirty="0">
                <a:latin typeface="Arial Narrow" pitchFamily="34" charset="0"/>
              </a:rPr>
              <a:t>яке стає Світовою книжковою столицею, </a:t>
            </a:r>
            <a:r>
              <a:rPr lang="uk-UA" sz="1600" spc="0" dirty="0" smtClean="0">
                <a:latin typeface="Arial Narrow" pitchFamily="34" charset="0"/>
              </a:rPr>
              <a:t>щоб упродовж </a:t>
            </a:r>
            <a:r>
              <a:rPr lang="uk-UA" sz="1600" spc="0" dirty="0">
                <a:latin typeface="Arial Narrow" pitchFamily="34" charset="0"/>
              </a:rPr>
              <a:t>наступного року підтримувати своїми власними ініціативами імпульс святкування Дня книги аж до 23 квітня наступного року. </a:t>
            </a:r>
            <a:r>
              <a:rPr lang="uk-UA" sz="1600" spc="0" dirty="0" smtClean="0">
                <a:latin typeface="Arial Narrow" pitchFamily="34" charset="0"/>
              </a:rPr>
              <a:t/>
            </a:r>
            <a:br>
              <a:rPr lang="uk-UA" sz="1600" spc="0" dirty="0" smtClean="0">
                <a:latin typeface="Arial Narrow" pitchFamily="34" charset="0"/>
              </a:rPr>
            </a:br>
            <a:r>
              <a:rPr lang="uk-UA" sz="1600" spc="0" dirty="0" smtClean="0">
                <a:latin typeface="Arial Narrow" pitchFamily="34" charset="0"/>
              </a:rPr>
              <a:t>Головне </a:t>
            </a:r>
            <a:r>
              <a:rPr lang="uk-UA" sz="1600" spc="0" dirty="0">
                <a:latin typeface="Arial Narrow" pitchFamily="34" charset="0"/>
              </a:rPr>
              <a:t>святкування відбувається щорічно в штаб-квартирі ЮНЕСКО. Туди запрошують продавців книг, видавничі компанії та митців, щоб поділитися своєю пристрастю до книг та читання, проводячи практичні семінари для молоді з типографії, ілюстрування, книгопереплетення, </a:t>
            </a:r>
            <a:r>
              <a:rPr lang="uk-UA" sz="1600" spc="0" dirty="0" smtClean="0">
                <a:latin typeface="Arial Narrow" pitchFamily="34" charset="0"/>
              </a:rPr>
              <a:t>книгодрукування. </a:t>
            </a:r>
            <a:r>
              <a:rPr lang="uk-UA" sz="1600" spc="0" dirty="0">
                <a:latin typeface="Arial Narrow" pitchFamily="34" charset="0"/>
              </a:rPr>
              <a:t>ЮНЕСКО щиро запрошує плекати книги як цінний інструмент для обміну знаннями, взаєморозуміння та відкритості у світі розмаїття</a:t>
            </a:r>
            <a:r>
              <a:rPr lang="uk-UA" sz="1600" spc="0" dirty="0" smtClean="0">
                <a:latin typeface="Arial Narrow" pitchFamily="34" charset="0"/>
              </a:rPr>
              <a:t>.</a:t>
            </a:r>
            <a:r>
              <a:rPr lang="uk-UA" sz="1200" spc="0" dirty="0">
                <a:latin typeface="Arial Narrow" pitchFamily="34" charset="0"/>
              </a:rPr>
              <a:t/>
            </a:r>
            <a:br>
              <a:rPr lang="uk-UA" sz="1200" spc="0" dirty="0">
                <a:latin typeface="Arial Narrow" pitchFamily="34" charset="0"/>
              </a:rPr>
            </a:br>
            <a:endParaRPr lang="uk-UA" sz="1200" spc="0" dirty="0">
              <a:latin typeface="Arial Narrow" pitchFamily="34" charset="0"/>
            </a:endParaRPr>
          </a:p>
        </p:txBody>
      </p:sp>
      <p:sp>
        <p:nvSpPr>
          <p:cNvPr id="3" name="Підзаголовок 3"/>
          <p:cNvSpPr txBox="1">
            <a:spLocks/>
          </p:cNvSpPr>
          <p:nvPr/>
        </p:nvSpPr>
        <p:spPr>
          <a:xfrm>
            <a:off x="1547664" y="5445224"/>
            <a:ext cx="6008712" cy="762000"/>
          </a:xfrm>
          <a:prstGeom prst="rect">
            <a:avLst/>
          </a:prstGeom>
        </p:spPr>
        <p:style>
          <a:lnRef idx="1">
            <a:schemeClr val="dk1"/>
          </a:lnRef>
          <a:fillRef idx="2">
            <a:schemeClr val="dk1"/>
          </a:fillRef>
          <a:effectRef idx="1">
            <a:schemeClr val="dk1"/>
          </a:effectRef>
          <a:fontRef idx="minor">
            <a:schemeClr val="dk1"/>
          </a:fontRef>
        </p:style>
        <p:txBody>
          <a:bodyPr>
            <a:normAutofit fontScale="85000" lnSpcReduction="10000"/>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dk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dk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dk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dk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dk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dk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dk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dk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dk1"/>
                </a:solidFill>
                <a:latin typeface="+mn-lt"/>
                <a:ea typeface="+mn-ea"/>
                <a:cs typeface="+mn-cs"/>
              </a:defRPr>
            </a:lvl9pPr>
          </a:lstStyle>
          <a:p>
            <a:pPr indent="0">
              <a:buNone/>
            </a:pPr>
            <a:r>
              <a:rPr lang="uk-UA" dirty="0" smtClean="0">
                <a:solidFill>
                  <a:srgbClr val="002060"/>
                </a:solidFill>
              </a:rPr>
              <a:t>Нижче наведено анотований список сайтів, присвячених цій даті</a:t>
            </a:r>
            <a:endParaRPr lang="uk-UA" dirty="0">
              <a:solidFill>
                <a:srgbClr val="002060"/>
              </a:solidFill>
            </a:endParaRPr>
          </a:p>
        </p:txBody>
      </p:sp>
    </p:spTree>
    <p:custDataLst>
      <p:tags r:id="rId1"/>
    </p:custDataLst>
    <p:extLst>
      <p:ext uri="{BB962C8B-B14F-4D97-AF65-F5344CB8AC3E}">
        <p14:creationId xmlns:p14="http://schemas.microsoft.com/office/powerpoint/2010/main" val="1377139493"/>
      </p:ext>
    </p:extLst>
  </p:cSld>
  <p:clrMapOvr>
    <a:masterClrMapping/>
  </p:clrMapOvr>
  <mc:AlternateContent xmlns:mc="http://schemas.openxmlformats.org/markup-compatibility/2006" xmlns:p14="http://schemas.microsoft.com/office/powerpoint/2010/main">
    <mc:Choice Requires="p14">
      <p:transition spd="slow" p14:dur="2000" advTm="4266"/>
    </mc:Choice>
    <mc:Fallback xmlns="">
      <p:transition spd="slow" advTm="42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371600" y="2438400"/>
            <a:ext cx="6400800" cy="3048001"/>
          </a:xfrm>
          <a:ln>
            <a:noFill/>
          </a:ln>
          <a:effectLst>
            <a:glow rad="228600">
              <a:schemeClr val="accent6">
                <a:satMod val="175000"/>
                <a:alpha val="40000"/>
              </a:schemeClr>
            </a:glow>
            <a:outerShdw blurRad="107950" dist="12700" dir="5400000" algn="ctr">
              <a:srgbClr val="000000"/>
            </a:outerShdw>
          </a:effectLst>
          <a:scene3d>
            <a:camera prst="perspectiveFront"/>
            <a:lightRig rig="soft" dir="t">
              <a:rot lat="0" lon="0" rev="0"/>
            </a:lightRig>
          </a:scene3d>
          <a:sp3d contourW="44450" prstMaterial="matte">
            <a:bevelT w="63500" h="63500" prst="artDeco"/>
            <a:contourClr>
              <a:srgbClr val="FFFFFF"/>
            </a:contourClr>
          </a:sp3d>
        </p:spPr>
        <p:txBody>
          <a:bodyPr>
            <a:normAutofit fontScale="92500"/>
          </a:bodyPr>
          <a:lstStyle/>
          <a:p>
            <a:r>
              <a:rPr lang="uk-UA" b="1" i="1" dirty="0" smtClean="0">
                <a:latin typeface="+mj-lt"/>
                <a:cs typeface="Arial" pitchFamily="34" charset="0"/>
              </a:rPr>
              <a:t>З цього сайту Ви дізнаєтесь про все, що стосується авторського права. </a:t>
            </a:r>
            <a:r>
              <a:rPr lang="ru-RU" b="1" i="1" dirty="0" err="1">
                <a:latin typeface="+mj-lt"/>
                <a:cs typeface="Arial" pitchFamily="34" charset="0"/>
              </a:rPr>
              <a:t>Авторське</a:t>
            </a:r>
            <a:r>
              <a:rPr lang="ru-RU" b="1" i="1" dirty="0">
                <a:latin typeface="+mj-lt"/>
                <a:cs typeface="Arial" pitchFamily="34" charset="0"/>
              </a:rPr>
              <a:t> право – </a:t>
            </a:r>
            <a:r>
              <a:rPr lang="ru-RU" b="1" i="1" dirty="0" err="1">
                <a:latin typeface="+mj-lt"/>
                <a:cs typeface="Arial" pitchFamily="34" charset="0"/>
              </a:rPr>
              <a:t>це</a:t>
            </a:r>
            <a:r>
              <a:rPr lang="ru-RU" b="1" i="1" dirty="0">
                <a:latin typeface="+mj-lt"/>
                <a:cs typeface="Arial" pitchFamily="34" charset="0"/>
              </a:rPr>
              <a:t> </a:t>
            </a:r>
            <a:r>
              <a:rPr lang="ru-RU" b="1" i="1" dirty="0" err="1">
                <a:latin typeface="+mj-lt"/>
                <a:cs typeface="Arial" pitchFamily="34" charset="0"/>
              </a:rPr>
              <a:t>юридичний</a:t>
            </a:r>
            <a:r>
              <a:rPr lang="ru-RU" b="1" i="1" dirty="0">
                <a:latin typeface="+mj-lt"/>
                <a:cs typeface="Arial" pitchFamily="34" charset="0"/>
              </a:rPr>
              <a:t> </a:t>
            </a:r>
            <a:r>
              <a:rPr lang="ru-RU" b="1" i="1" dirty="0" err="1">
                <a:latin typeface="+mj-lt"/>
                <a:cs typeface="Arial" pitchFamily="34" charset="0"/>
              </a:rPr>
              <a:t>термін</a:t>
            </a:r>
            <a:r>
              <a:rPr lang="ru-RU" b="1" i="1" dirty="0">
                <a:latin typeface="+mj-lt"/>
                <a:cs typeface="Arial" pitchFamily="34" charset="0"/>
              </a:rPr>
              <a:t>, </a:t>
            </a:r>
            <a:r>
              <a:rPr lang="ru-RU" b="1" i="1" dirty="0" err="1">
                <a:latin typeface="+mj-lt"/>
                <a:cs typeface="Arial" pitchFamily="34" charset="0"/>
              </a:rPr>
              <a:t>пов’язаний</a:t>
            </a:r>
            <a:r>
              <a:rPr lang="ru-RU" b="1" i="1" dirty="0">
                <a:latin typeface="+mj-lt"/>
                <a:cs typeface="Arial" pitchFamily="34" charset="0"/>
              </a:rPr>
              <a:t> з </a:t>
            </a:r>
            <a:r>
              <a:rPr lang="ru-RU" b="1" i="1" dirty="0" err="1">
                <a:latin typeface="+mj-lt"/>
                <a:cs typeface="Arial" pitchFamily="34" charset="0"/>
              </a:rPr>
              <a:t>використанням</a:t>
            </a:r>
            <a:r>
              <a:rPr lang="ru-RU" b="1" i="1" dirty="0">
                <a:latin typeface="+mj-lt"/>
                <a:cs typeface="Arial" pitchFamily="34" charset="0"/>
              </a:rPr>
              <a:t> </a:t>
            </a:r>
            <a:r>
              <a:rPr lang="ru-RU" b="1" i="1" dirty="0" err="1">
                <a:latin typeface="+mj-lt"/>
                <a:cs typeface="Arial" pitchFamily="34" charset="0"/>
              </a:rPr>
              <a:t>творів</a:t>
            </a:r>
            <a:r>
              <a:rPr lang="ru-RU" b="1" i="1" dirty="0">
                <a:latin typeface="+mj-lt"/>
                <a:cs typeface="Arial" pitchFamily="34" charset="0"/>
              </a:rPr>
              <a:t> науки, </a:t>
            </a:r>
            <a:r>
              <a:rPr lang="ru-RU" b="1" i="1" dirty="0" err="1">
                <a:latin typeface="+mj-lt"/>
                <a:cs typeface="Arial" pitchFamily="34" charset="0"/>
              </a:rPr>
              <a:t>літератури</a:t>
            </a:r>
            <a:r>
              <a:rPr lang="ru-RU" b="1" i="1" dirty="0">
                <a:latin typeface="+mj-lt"/>
                <a:cs typeface="Arial" pitchFamily="34" charset="0"/>
              </a:rPr>
              <a:t> </a:t>
            </a:r>
            <a:r>
              <a:rPr lang="ru-RU" b="1" i="1" dirty="0" err="1">
                <a:latin typeface="+mj-lt"/>
                <a:cs typeface="Arial" pitchFamily="34" charset="0"/>
              </a:rPr>
              <a:t>або</a:t>
            </a:r>
            <a:r>
              <a:rPr lang="ru-RU" b="1" i="1" dirty="0">
                <a:latin typeface="+mj-lt"/>
                <a:cs typeface="Arial" pitchFamily="34" charset="0"/>
              </a:rPr>
              <a:t> </a:t>
            </a:r>
            <a:r>
              <a:rPr lang="ru-RU" b="1" i="1" dirty="0" err="1">
                <a:latin typeface="+mj-lt"/>
                <a:cs typeface="Arial" pitchFamily="34" charset="0"/>
              </a:rPr>
              <a:t>мистецтва</a:t>
            </a:r>
            <a:r>
              <a:rPr lang="ru-RU" b="1" i="1" dirty="0">
                <a:latin typeface="+mj-lt"/>
                <a:cs typeface="Arial" pitchFamily="34" charset="0"/>
              </a:rPr>
              <a:t>. </a:t>
            </a:r>
            <a:r>
              <a:rPr lang="ru-RU" b="1" i="1" dirty="0" err="1">
                <a:latin typeface="+mj-lt"/>
                <a:cs typeface="Arial" pitchFamily="34" charset="0"/>
              </a:rPr>
              <a:t>Виникає</a:t>
            </a:r>
            <a:r>
              <a:rPr lang="ru-RU" b="1" i="1" dirty="0">
                <a:latin typeface="+mj-lt"/>
                <a:cs typeface="Arial" pitchFamily="34" charset="0"/>
              </a:rPr>
              <a:t> </a:t>
            </a:r>
            <a:r>
              <a:rPr lang="ru-RU" b="1" i="1" dirty="0" err="1">
                <a:latin typeface="+mj-lt"/>
                <a:cs typeface="Arial" pitchFamily="34" charset="0"/>
              </a:rPr>
              <a:t>логічне</a:t>
            </a:r>
            <a:r>
              <a:rPr lang="ru-RU" b="1" i="1" dirty="0">
                <a:latin typeface="+mj-lt"/>
                <a:cs typeface="Arial" pitchFamily="34" charset="0"/>
              </a:rPr>
              <a:t> </a:t>
            </a:r>
            <a:r>
              <a:rPr lang="ru-RU" b="1" i="1" dirty="0" err="1">
                <a:latin typeface="+mj-lt"/>
                <a:cs typeface="Arial" pitchFamily="34" charset="0"/>
              </a:rPr>
              <a:t>питання</a:t>
            </a:r>
            <a:r>
              <a:rPr lang="ru-RU" b="1" i="1" dirty="0">
                <a:latin typeface="+mj-lt"/>
                <a:cs typeface="Arial" pitchFamily="34" charset="0"/>
              </a:rPr>
              <a:t>: </a:t>
            </a:r>
            <a:r>
              <a:rPr lang="ru-RU" b="1" i="1" dirty="0" err="1">
                <a:latin typeface="+mj-lt"/>
                <a:cs typeface="Arial" pitchFamily="34" charset="0"/>
              </a:rPr>
              <a:t>що</a:t>
            </a:r>
            <a:r>
              <a:rPr lang="ru-RU" b="1" i="1" dirty="0">
                <a:latin typeface="+mj-lt"/>
                <a:cs typeface="Arial" pitchFamily="34" charset="0"/>
              </a:rPr>
              <a:t> </a:t>
            </a:r>
            <a:r>
              <a:rPr lang="ru-RU" b="1" i="1" dirty="0" err="1">
                <a:latin typeface="+mj-lt"/>
                <a:cs typeface="Arial" pitchFamily="34" charset="0"/>
              </a:rPr>
              <a:t>саме</a:t>
            </a:r>
            <a:r>
              <a:rPr lang="ru-RU" b="1" i="1" dirty="0">
                <a:latin typeface="+mj-lt"/>
                <a:cs typeface="Arial" pitchFamily="34" charset="0"/>
              </a:rPr>
              <a:t> </a:t>
            </a:r>
            <a:r>
              <a:rPr lang="ru-RU" b="1" i="1" dirty="0" err="1">
                <a:latin typeface="+mj-lt"/>
                <a:cs typeface="Arial" pitchFamily="34" charset="0"/>
              </a:rPr>
              <a:t>охоплюється</a:t>
            </a:r>
            <a:r>
              <a:rPr lang="ru-RU" b="1" i="1" dirty="0">
                <a:latin typeface="+mj-lt"/>
                <a:cs typeface="Arial" pitchFamily="34" charset="0"/>
              </a:rPr>
              <a:t> </a:t>
            </a:r>
            <a:r>
              <a:rPr lang="ru-RU" b="1" i="1" dirty="0" err="1">
                <a:latin typeface="+mj-lt"/>
                <a:cs typeface="Arial" pitchFamily="34" charset="0"/>
              </a:rPr>
              <a:t>авторським</a:t>
            </a:r>
            <a:r>
              <a:rPr lang="ru-RU" b="1" i="1" dirty="0">
                <a:latin typeface="+mj-lt"/>
                <a:cs typeface="Arial" pitchFamily="34" charset="0"/>
              </a:rPr>
              <a:t> правом і </a:t>
            </a:r>
            <a:r>
              <a:rPr lang="ru-RU" b="1" i="1" dirty="0" err="1">
                <a:latin typeface="+mj-lt"/>
                <a:cs typeface="Arial" pitchFamily="34" charset="0"/>
              </a:rPr>
              <a:t>що</a:t>
            </a:r>
            <a:r>
              <a:rPr lang="ru-RU" b="1" i="1" dirty="0">
                <a:latin typeface="+mj-lt"/>
                <a:cs typeface="Arial" pitchFamily="34" charset="0"/>
              </a:rPr>
              <a:t> не </a:t>
            </a:r>
            <a:r>
              <a:rPr lang="ru-RU" b="1" i="1" dirty="0" err="1">
                <a:latin typeface="+mj-lt"/>
                <a:cs typeface="Arial" pitchFamily="34" charset="0"/>
              </a:rPr>
              <a:t>підпадає</a:t>
            </a:r>
            <a:r>
              <a:rPr lang="ru-RU" b="1" i="1" dirty="0">
                <a:latin typeface="+mj-lt"/>
                <a:cs typeface="Arial" pitchFamily="34" charset="0"/>
              </a:rPr>
              <a:t> </a:t>
            </a:r>
            <a:r>
              <a:rPr lang="ru-RU" b="1" i="1" dirty="0" err="1">
                <a:latin typeface="+mj-lt"/>
                <a:cs typeface="Arial" pitchFamily="34" charset="0"/>
              </a:rPr>
              <a:t>під</a:t>
            </a:r>
            <a:r>
              <a:rPr lang="ru-RU" b="1" i="1" dirty="0">
                <a:latin typeface="+mj-lt"/>
                <a:cs typeface="Arial" pitchFamily="34" charset="0"/>
              </a:rPr>
              <a:t> </a:t>
            </a:r>
            <a:r>
              <a:rPr lang="ru-RU" b="1" i="1" dirty="0" err="1">
                <a:latin typeface="+mj-lt"/>
                <a:cs typeface="Arial" pitchFamily="34" charset="0"/>
              </a:rPr>
              <a:t>цю</a:t>
            </a:r>
            <a:r>
              <a:rPr lang="ru-RU" b="1" i="1" dirty="0">
                <a:latin typeface="+mj-lt"/>
                <a:cs typeface="Arial" pitchFamily="34" charset="0"/>
              </a:rPr>
              <a:t> </a:t>
            </a:r>
            <a:r>
              <a:rPr lang="ru-RU" b="1" i="1" dirty="0" err="1">
                <a:latin typeface="+mj-lt"/>
                <a:cs typeface="Arial" pitchFamily="34" charset="0"/>
              </a:rPr>
              <a:t>категорію</a:t>
            </a:r>
            <a:r>
              <a:rPr lang="ru-RU" b="1" i="1" dirty="0" smtClean="0">
                <a:latin typeface="+mj-lt"/>
                <a:cs typeface="Arial" pitchFamily="34" charset="0"/>
              </a:rPr>
              <a:t>? На </a:t>
            </a:r>
            <a:r>
              <a:rPr lang="ru-RU" b="1" i="1" dirty="0" err="1" smtClean="0">
                <a:latin typeface="+mj-lt"/>
                <a:cs typeface="Arial" pitchFamily="34" charset="0"/>
              </a:rPr>
              <a:t>сайті</a:t>
            </a:r>
            <a:r>
              <a:rPr lang="ru-RU" b="1" i="1" dirty="0" smtClean="0">
                <a:latin typeface="+mj-lt"/>
                <a:cs typeface="Arial" pitchFamily="34" charset="0"/>
              </a:rPr>
              <a:t> на Вас </a:t>
            </a:r>
            <a:r>
              <a:rPr lang="ru-RU" b="1" i="1" dirty="0" err="1" smtClean="0">
                <a:latin typeface="+mj-lt"/>
                <a:cs typeface="Arial" pitchFamily="34" charset="0"/>
              </a:rPr>
              <a:t>чекають</a:t>
            </a:r>
            <a:r>
              <a:rPr lang="ru-RU" b="1" i="1" dirty="0" smtClean="0">
                <a:latin typeface="+mj-lt"/>
                <a:cs typeface="Arial" pitchFamily="34" charset="0"/>
              </a:rPr>
              <a:t> </a:t>
            </a:r>
            <a:r>
              <a:rPr lang="ru-RU" b="1" i="1" dirty="0" err="1" smtClean="0">
                <a:latin typeface="+mj-lt"/>
                <a:cs typeface="Arial" pitchFamily="34" charset="0"/>
              </a:rPr>
              <a:t>вичерпні</a:t>
            </a:r>
            <a:r>
              <a:rPr lang="ru-RU" b="1" i="1" dirty="0" smtClean="0">
                <a:latin typeface="+mj-lt"/>
                <a:cs typeface="Arial" pitchFamily="34" charset="0"/>
              </a:rPr>
              <a:t> </a:t>
            </a:r>
            <a:r>
              <a:rPr lang="ru-RU" b="1" i="1" dirty="0" err="1" smtClean="0">
                <a:latin typeface="+mj-lt"/>
                <a:cs typeface="Arial" pitchFamily="34" charset="0"/>
              </a:rPr>
              <a:t>відповіді</a:t>
            </a:r>
            <a:r>
              <a:rPr lang="ru-RU" b="1" i="1" dirty="0" smtClean="0">
                <a:latin typeface="+mj-lt"/>
                <a:cs typeface="Arial" pitchFamily="34" charset="0"/>
              </a:rPr>
              <a:t> на </a:t>
            </a:r>
            <a:r>
              <a:rPr lang="ru-RU" b="1" i="1" dirty="0" err="1" smtClean="0">
                <a:latin typeface="+mj-lt"/>
                <a:cs typeface="Arial" pitchFamily="34" charset="0"/>
              </a:rPr>
              <a:t>це</a:t>
            </a:r>
            <a:r>
              <a:rPr lang="ru-RU" b="1" i="1" dirty="0" smtClean="0">
                <a:latin typeface="+mj-lt"/>
                <a:cs typeface="Arial" pitchFamily="34" charset="0"/>
              </a:rPr>
              <a:t> та </a:t>
            </a:r>
            <a:r>
              <a:rPr lang="ru-RU" b="1" i="1" dirty="0" err="1" smtClean="0">
                <a:latin typeface="+mj-lt"/>
                <a:cs typeface="Arial" pitchFamily="34" charset="0"/>
              </a:rPr>
              <a:t>безліч</a:t>
            </a:r>
            <a:r>
              <a:rPr lang="ru-RU" b="1" i="1" dirty="0" smtClean="0">
                <a:latin typeface="+mj-lt"/>
                <a:cs typeface="Arial" pitchFamily="34" charset="0"/>
              </a:rPr>
              <a:t> </a:t>
            </a:r>
            <a:r>
              <a:rPr lang="ru-RU" b="1" i="1" dirty="0" err="1" smtClean="0">
                <a:latin typeface="+mj-lt"/>
                <a:cs typeface="Arial" pitchFamily="34" charset="0"/>
              </a:rPr>
              <a:t>інших</a:t>
            </a:r>
            <a:r>
              <a:rPr lang="ru-RU" b="1" i="1" dirty="0" smtClean="0">
                <a:latin typeface="+mj-lt"/>
                <a:cs typeface="Arial" pitchFamily="34" charset="0"/>
              </a:rPr>
              <a:t> </a:t>
            </a:r>
            <a:r>
              <a:rPr lang="ru-RU" b="1" i="1" dirty="0" err="1" smtClean="0">
                <a:latin typeface="+mj-lt"/>
                <a:cs typeface="Arial" pitchFamily="34" charset="0"/>
              </a:rPr>
              <a:t>питань</a:t>
            </a:r>
            <a:r>
              <a:rPr lang="ru-RU" i="1" dirty="0" smtClean="0">
                <a:latin typeface="+mj-lt"/>
                <a:cs typeface="Arial" pitchFamily="34" charset="0"/>
              </a:rPr>
              <a:t>.</a:t>
            </a:r>
            <a:endParaRPr lang="uk-UA" i="1" dirty="0">
              <a:latin typeface="+mj-lt"/>
              <a:cs typeface="Arial" pitchFamily="34" charset="0"/>
            </a:endParaRPr>
          </a:p>
        </p:txBody>
      </p:sp>
      <p:sp>
        <p:nvSpPr>
          <p:cNvPr id="2" name="Заголовок 1"/>
          <p:cNvSpPr>
            <a:spLocks noGrp="1"/>
          </p:cNvSpPr>
          <p:nvPr>
            <p:ph type="title"/>
          </p:nvPr>
        </p:nvSpPr>
        <p:spPr>
          <a:xfrm>
            <a:off x="1371600" y="1052736"/>
            <a:ext cx="6400800" cy="1296144"/>
          </a:xfrm>
        </p:spPr>
        <p:style>
          <a:lnRef idx="1">
            <a:schemeClr val="accent4"/>
          </a:lnRef>
          <a:fillRef idx="2">
            <a:schemeClr val="accent4"/>
          </a:fillRef>
          <a:effectRef idx="1">
            <a:schemeClr val="accent4"/>
          </a:effectRef>
          <a:fontRef idx="minor">
            <a:schemeClr val="dk1"/>
          </a:fontRef>
        </p:style>
        <p:txBody>
          <a:bodyPr>
            <a:normAutofit/>
          </a:bodyPr>
          <a:lstStyle/>
          <a:p>
            <a:r>
              <a:rPr lang="ru-RU" sz="2400" dirty="0" err="1" smtClean="0"/>
              <a:t>Укр</a:t>
            </a:r>
            <a:r>
              <a:rPr lang="uk-UA" sz="2400" dirty="0" err="1" smtClean="0"/>
              <a:t>аїнське</a:t>
            </a:r>
            <a:r>
              <a:rPr lang="uk-UA" sz="2400" dirty="0" smtClean="0"/>
              <a:t> агентство з авторських та суміжних прав</a:t>
            </a:r>
            <a:br>
              <a:rPr lang="uk-UA" sz="2400" dirty="0" smtClean="0"/>
            </a:br>
            <a:r>
              <a:rPr lang="en-US" sz="2400" dirty="0" smtClean="0">
                <a:hlinkClick r:id="rId2"/>
              </a:rPr>
              <a:t>http</a:t>
            </a:r>
            <a:r>
              <a:rPr lang="en-US" sz="2400" dirty="0">
                <a:hlinkClick r:id="rId2"/>
              </a:rPr>
              <a:t>://</a:t>
            </a:r>
            <a:r>
              <a:rPr lang="en-US" sz="2400" dirty="0" smtClean="0">
                <a:hlinkClick r:id="rId2"/>
              </a:rPr>
              <a:t>www.uacrr.org</a:t>
            </a:r>
            <a:endParaRPr lang="uk-UA" sz="2400" dirty="0"/>
          </a:p>
        </p:txBody>
      </p:sp>
    </p:spTree>
    <p:extLst>
      <p:ext uri="{BB962C8B-B14F-4D97-AF65-F5344CB8AC3E}">
        <p14:creationId xmlns:p14="http://schemas.microsoft.com/office/powerpoint/2010/main" val="1944439713"/>
      </p:ext>
    </p:extLst>
  </p:cSld>
  <p:clrMapOvr>
    <a:masterClrMapping/>
  </p:clrMapOvr>
  <mc:AlternateContent xmlns:mc="http://schemas.openxmlformats.org/markup-compatibility/2006" xmlns:p14="http://schemas.microsoft.com/office/powerpoint/2010/main">
    <mc:Choice Requires="p14">
      <p:transition spd="slow" p14:dur="2000" advTm="4108"/>
    </mc:Choice>
    <mc:Fallback xmlns="">
      <p:transition spd="slow" advTm="410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124744"/>
            <a:ext cx="6400800" cy="856456"/>
          </a:xfrm>
        </p:spPr>
        <p:style>
          <a:lnRef idx="2">
            <a:schemeClr val="accent6"/>
          </a:lnRef>
          <a:fillRef idx="1">
            <a:schemeClr val="lt1"/>
          </a:fillRef>
          <a:effectRef idx="0">
            <a:schemeClr val="accent6"/>
          </a:effectRef>
          <a:fontRef idx="minor">
            <a:schemeClr val="dk1"/>
          </a:fontRef>
        </p:style>
        <p:txBody>
          <a:bodyPr>
            <a:noAutofit/>
          </a:bodyPr>
          <a:lstStyle/>
          <a:p>
            <a:r>
              <a:rPr lang="uk-UA" sz="2400" dirty="0" smtClean="0">
                <a:hlinkClick r:id="rId2"/>
              </a:rPr>
              <a:t/>
            </a:r>
            <a:br>
              <a:rPr lang="uk-UA" sz="2400" dirty="0" smtClean="0">
                <a:hlinkClick r:id="rId2"/>
              </a:rPr>
            </a:br>
            <a:r>
              <a:rPr lang="uk-UA" sz="2400" dirty="0">
                <a:hlinkClick r:id="rId2"/>
              </a:rPr>
              <a:t/>
            </a:r>
            <a:br>
              <a:rPr lang="uk-UA" sz="2400" dirty="0">
                <a:hlinkClick r:id="rId2"/>
              </a:rPr>
            </a:br>
            <a:r>
              <a:rPr lang="uk-UA" sz="1600" dirty="0" smtClean="0">
                <a:hlinkClick r:id="rId2"/>
              </a:rPr>
              <a:t>Книга року </a:t>
            </a:r>
            <a:r>
              <a:rPr lang="en-US" sz="1600" dirty="0" smtClean="0">
                <a:hlinkClick r:id="rId2"/>
              </a:rPr>
              <a:t>BBC-2017</a:t>
            </a:r>
            <a:r>
              <a:rPr lang="uk-UA" sz="1600" dirty="0" smtClean="0">
                <a:hlinkClick r:id="rId2"/>
              </a:rPr>
              <a:t> </a:t>
            </a:r>
            <a:r>
              <a:rPr lang="en-US" sz="1600" dirty="0" smtClean="0">
                <a:hlinkClick r:id="rId2"/>
              </a:rPr>
              <a:t>https://www.bbc.com/ukrainian/in-depth-41829144</a:t>
            </a:r>
            <a:endParaRPr lang="uk-UA" sz="2400" dirty="0"/>
          </a:p>
        </p:txBody>
      </p:sp>
      <p:sp>
        <p:nvSpPr>
          <p:cNvPr id="3" name="Місце для вмісту 2"/>
          <p:cNvSpPr>
            <a:spLocks noGrp="1"/>
          </p:cNvSpPr>
          <p:nvPr>
            <p:ph idx="1"/>
          </p:nvPr>
        </p:nvSpPr>
        <p:spPr/>
        <p:txBody>
          <a:bodyPr/>
          <a:lstStyle/>
          <a:p>
            <a:r>
              <a:rPr lang="ru-RU" dirty="0" smtClean="0"/>
              <a:t>На сайт</a:t>
            </a:r>
            <a:r>
              <a:rPr lang="uk-UA" dirty="0" smtClean="0"/>
              <a:t>і </a:t>
            </a:r>
            <a:r>
              <a:rPr lang="en-US" dirty="0" smtClean="0"/>
              <a:t>BBC </a:t>
            </a:r>
            <a:r>
              <a:rPr lang="uk-UA" dirty="0" smtClean="0"/>
              <a:t>можна дізнатися про все, що пов'язане з цим конкурсом, а також про книги, які перемогли в 2017 році. Інтерв'ю, фото, безліч цікавої інформації про найвідоміших сучасних письменників чекають на Вас!</a:t>
            </a:r>
            <a:endParaRPr lang="uk-UA" dirty="0"/>
          </a:p>
        </p:txBody>
      </p:sp>
    </p:spTree>
    <p:extLst>
      <p:ext uri="{BB962C8B-B14F-4D97-AF65-F5344CB8AC3E}">
        <p14:creationId xmlns:p14="http://schemas.microsoft.com/office/powerpoint/2010/main" val="3304408002"/>
      </p:ext>
    </p:extLst>
  </p:cSld>
  <p:clrMapOvr>
    <a:masterClrMapping/>
  </p:clrMapOvr>
  <mc:AlternateContent xmlns:mc="http://schemas.openxmlformats.org/markup-compatibility/2006" xmlns:p14="http://schemas.microsoft.com/office/powerpoint/2010/main">
    <mc:Choice Requires="p14">
      <p:transition spd="slow" p14:dur="2000" advTm="3721"/>
    </mc:Choice>
    <mc:Fallback xmlns="">
      <p:transition spd="slow" advTm="372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196752"/>
            <a:ext cx="6400800" cy="936104"/>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txBody>
          <a:bodyPr>
            <a:normAutofit fontScale="90000"/>
          </a:bodyPr>
          <a:lstStyle/>
          <a:p>
            <a:r>
              <a:rPr lang="uk-UA" dirty="0" smtClean="0"/>
              <a:t>Буквоїд </a:t>
            </a:r>
            <a:r>
              <a:rPr lang="en-US" dirty="0">
                <a:hlinkClick r:id="rId2"/>
              </a:rPr>
              <a:t>http://</a:t>
            </a:r>
            <a:r>
              <a:rPr lang="en-US" dirty="0" smtClean="0">
                <a:hlinkClick r:id="rId2"/>
              </a:rPr>
              <a:t>bukvoid.com.ua</a:t>
            </a:r>
            <a:endParaRPr lang="uk-UA" dirty="0"/>
          </a:p>
        </p:txBody>
      </p:sp>
      <p:sp>
        <p:nvSpPr>
          <p:cNvPr id="3" name="Місце для вмісту 2"/>
          <p:cNvSpPr>
            <a:spLocks noGrp="1"/>
          </p:cNvSpPr>
          <p:nvPr>
            <p:ph idx="1"/>
          </p:nvPr>
        </p:nvSpPr>
        <p:spPr>
          <a:effectLst>
            <a:reflection blurRad="6350" stA="50000" endA="275" endPos="40000" dist="101600" dir="5400000" sy="-100000" algn="bl" rotWithShape="0"/>
          </a:effectLst>
        </p:spPr>
        <p:txBody>
          <a:bodyPr/>
          <a:lstStyle/>
          <a:p>
            <a:r>
              <a:rPr lang="uk-UA" b="1" i="1" dirty="0" smtClean="0"/>
              <a:t>Події, видавничі новини, рецензії на книги, чат, бібліотека, кримінальне чтиво – все це та безліч іншого користувач знайде на сайті «Буквоїд». Тут зокрема, можна віднайти інформацію про </a:t>
            </a:r>
            <a:r>
              <a:rPr lang="ru-RU" b="1" i="1" dirty="0" smtClean="0"/>
              <a:t>топ-книжки </a:t>
            </a:r>
            <a:r>
              <a:rPr lang="ru-RU" b="1" i="1" dirty="0" err="1"/>
              <a:t>від</a:t>
            </a:r>
            <a:r>
              <a:rPr lang="ru-RU" b="1" i="1" dirty="0"/>
              <a:t> рейтингу «Книжка року ’2017»</a:t>
            </a:r>
            <a:endParaRPr lang="uk-UA" b="1" i="1" dirty="0"/>
          </a:p>
        </p:txBody>
      </p:sp>
    </p:spTree>
    <p:extLst>
      <p:ext uri="{BB962C8B-B14F-4D97-AF65-F5344CB8AC3E}">
        <p14:creationId xmlns:p14="http://schemas.microsoft.com/office/powerpoint/2010/main" val="3935926161"/>
      </p:ext>
    </p:extLst>
  </p:cSld>
  <p:clrMapOvr>
    <a:masterClrMapping/>
  </p:clrMapOvr>
  <mc:AlternateContent xmlns:mc="http://schemas.openxmlformats.org/markup-compatibility/2006" xmlns:p14="http://schemas.microsoft.com/office/powerpoint/2010/main">
    <mc:Choice Requires="p14">
      <p:transition spd="slow" p14:dur="2000" advTm="4173"/>
    </mc:Choice>
    <mc:Fallback xmlns="">
      <p:transition spd="slow" advTm="417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24744"/>
            <a:ext cx="6400800" cy="981472"/>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uk-UA" dirty="0" err="1" smtClean="0"/>
              <a:t>Літакцент</a:t>
            </a:r>
            <a:r>
              <a:rPr lang="uk-UA" dirty="0" smtClean="0"/>
              <a:t> </a:t>
            </a:r>
            <a:r>
              <a:rPr lang="en-US" dirty="0">
                <a:hlinkClick r:id="rId2"/>
              </a:rPr>
              <a:t>http://</a:t>
            </a:r>
            <a:r>
              <a:rPr lang="en-US" dirty="0" smtClean="0">
                <a:hlinkClick r:id="rId2"/>
              </a:rPr>
              <a:t>litakcent.com</a:t>
            </a:r>
            <a:r>
              <a:rPr lang="uk-UA" dirty="0" smtClean="0"/>
              <a:t> </a:t>
            </a:r>
            <a:endParaRPr lang="uk-UA" dirty="0"/>
          </a:p>
        </p:txBody>
      </p:sp>
      <p:sp>
        <p:nvSpPr>
          <p:cNvPr id="3" name="Місце для вмісту 2"/>
          <p:cNvSpPr>
            <a:spLocks noGrp="1"/>
          </p:cNvSpPr>
          <p:nvPr>
            <p:ph idx="1"/>
          </p:nvPr>
        </p:nvSpPr>
        <p:spPr/>
        <p:txBody>
          <a:bodyPr/>
          <a:lstStyle/>
          <a:p>
            <a:r>
              <a:rPr lang="uk-UA" b="1" dirty="0" err="1" smtClean="0"/>
              <a:t>Літакцент</a:t>
            </a:r>
            <a:r>
              <a:rPr lang="uk-UA" b="1" dirty="0" smtClean="0"/>
              <a:t> – ресурс для тих, хто цікавиться сучасною українською літературою по-серйозному. </a:t>
            </a:r>
            <a:r>
              <a:rPr lang="ru-RU" b="1" dirty="0"/>
              <a:t>Акцент – </a:t>
            </a:r>
            <a:r>
              <a:rPr lang="ru-RU" b="1" dirty="0" err="1"/>
              <a:t>це</a:t>
            </a:r>
            <a:r>
              <a:rPr lang="ru-RU" b="1" dirty="0"/>
              <a:t> </a:t>
            </a:r>
            <a:r>
              <a:rPr lang="ru-RU" b="1" dirty="0" err="1"/>
              <a:t>вибір</a:t>
            </a:r>
            <a:r>
              <a:rPr lang="ru-RU" b="1" dirty="0"/>
              <a:t>, </a:t>
            </a:r>
            <a:r>
              <a:rPr lang="ru-RU" b="1" dirty="0" err="1"/>
              <a:t>оригінальне</a:t>
            </a:r>
            <a:r>
              <a:rPr lang="ru-RU" b="1" dirty="0"/>
              <a:t> </a:t>
            </a:r>
            <a:r>
              <a:rPr lang="ru-RU" b="1" dirty="0" err="1"/>
              <a:t>міркування</a:t>
            </a:r>
            <a:r>
              <a:rPr lang="ru-RU" b="1" dirty="0"/>
              <a:t>, </a:t>
            </a:r>
            <a:r>
              <a:rPr lang="ru-RU" b="1" dirty="0" err="1"/>
              <a:t>привертання</a:t>
            </a:r>
            <a:r>
              <a:rPr lang="ru-RU" b="1" dirty="0"/>
              <a:t> </a:t>
            </a:r>
            <a:r>
              <a:rPr lang="ru-RU" b="1" dirty="0" err="1"/>
              <a:t>уваги</a:t>
            </a:r>
            <a:r>
              <a:rPr lang="ru-RU" b="1" dirty="0"/>
              <a:t>, «</a:t>
            </a:r>
            <a:r>
              <a:rPr lang="ru-RU" b="1" dirty="0" err="1"/>
              <a:t>орієнтація</a:t>
            </a:r>
            <a:r>
              <a:rPr lang="ru-RU" b="1" dirty="0"/>
              <a:t> на </a:t>
            </a:r>
            <a:r>
              <a:rPr lang="ru-RU" b="1" dirty="0" err="1"/>
              <a:t>місцевості</a:t>
            </a:r>
            <a:r>
              <a:rPr lang="ru-RU" b="1" dirty="0"/>
              <a:t>», </a:t>
            </a:r>
            <a:r>
              <a:rPr lang="ru-RU" b="1" dirty="0" err="1"/>
              <a:t>проте</a:t>
            </a:r>
            <a:r>
              <a:rPr lang="ru-RU" b="1" dirty="0"/>
              <a:t> аж </a:t>
            </a:r>
            <a:r>
              <a:rPr lang="ru-RU" b="1" dirty="0" err="1"/>
              <a:t>ніяк</a:t>
            </a:r>
            <a:r>
              <a:rPr lang="ru-RU" b="1" dirty="0"/>
              <a:t> не </a:t>
            </a:r>
            <a:r>
              <a:rPr lang="ru-RU" b="1" dirty="0" err="1"/>
              <a:t>претензія</a:t>
            </a:r>
            <a:r>
              <a:rPr lang="ru-RU" b="1" dirty="0"/>
              <a:t> на </a:t>
            </a:r>
            <a:r>
              <a:rPr lang="ru-RU" b="1" dirty="0" err="1"/>
              <a:t>остаточність</a:t>
            </a:r>
            <a:r>
              <a:rPr lang="ru-RU" b="1" dirty="0"/>
              <a:t> </a:t>
            </a:r>
            <a:r>
              <a:rPr lang="ru-RU" b="1" dirty="0" err="1"/>
              <a:t>оцінок</a:t>
            </a:r>
            <a:r>
              <a:rPr lang="ru-RU" b="1" dirty="0" smtClean="0"/>
              <a:t>. Огляди, блоги, </a:t>
            </a:r>
            <a:r>
              <a:rPr lang="ru-RU" b="1" dirty="0" err="1" smtClean="0"/>
              <a:t>репортажі</a:t>
            </a:r>
            <a:r>
              <a:rPr lang="ru-RU" b="1" dirty="0" smtClean="0"/>
              <a:t> та </a:t>
            </a:r>
            <a:r>
              <a:rPr lang="ru-RU" b="1" dirty="0" err="1" smtClean="0"/>
              <a:t>багато</a:t>
            </a:r>
            <a:r>
              <a:rPr lang="ru-RU" b="1" dirty="0" smtClean="0"/>
              <a:t> </a:t>
            </a:r>
            <a:r>
              <a:rPr lang="ru-RU" b="1" dirty="0" err="1" smtClean="0"/>
              <a:t>іншого</a:t>
            </a:r>
            <a:r>
              <a:rPr lang="ru-RU" b="1" dirty="0" smtClean="0"/>
              <a:t>…</a:t>
            </a:r>
            <a:endParaRPr lang="uk-UA" b="1" dirty="0"/>
          </a:p>
        </p:txBody>
      </p:sp>
    </p:spTree>
    <p:extLst>
      <p:ext uri="{BB962C8B-B14F-4D97-AF65-F5344CB8AC3E}">
        <p14:creationId xmlns:p14="http://schemas.microsoft.com/office/powerpoint/2010/main" val="3466338506"/>
      </p:ext>
    </p:extLst>
  </p:cSld>
  <p:clrMapOvr>
    <a:masterClrMapping/>
  </p:clrMapOvr>
  <mc:AlternateContent xmlns:mc="http://schemas.openxmlformats.org/markup-compatibility/2006" xmlns:p14="http://schemas.microsoft.com/office/powerpoint/2010/main">
    <mc:Choice Requires="p14">
      <p:transition spd="slow" p14:dur="2000" advTm="3930"/>
    </mc:Choice>
    <mc:Fallback xmlns="">
      <p:transition spd="slow" advTm="393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24744"/>
            <a:ext cx="6400800" cy="981472"/>
          </a:xfrm>
        </p:spPr>
        <p:style>
          <a:lnRef idx="2">
            <a:schemeClr val="dk1"/>
          </a:lnRef>
          <a:fillRef idx="1">
            <a:schemeClr val="lt1"/>
          </a:fillRef>
          <a:effectRef idx="0">
            <a:schemeClr val="dk1"/>
          </a:effectRef>
          <a:fontRef idx="minor">
            <a:schemeClr val="dk1"/>
          </a:fontRef>
        </p:style>
        <p:txBody>
          <a:bodyPr>
            <a:normAutofit fontScale="90000"/>
          </a:bodyPr>
          <a:lstStyle/>
          <a:p>
            <a:r>
              <a:rPr lang="uk-UA" dirty="0" smtClean="0"/>
              <a:t>Всі книги </a:t>
            </a:r>
            <a:r>
              <a:rPr lang="en-US" dirty="0"/>
              <a:t>https://vsiknygy.net.ua</a:t>
            </a:r>
            <a:endParaRPr lang="uk-UA" dirty="0"/>
          </a:p>
        </p:txBody>
      </p:sp>
      <p:sp>
        <p:nvSpPr>
          <p:cNvPr id="3" name="Місце для вмісту 2"/>
          <p:cNvSpPr>
            <a:spLocks noGrp="1"/>
          </p:cNvSpPr>
          <p:nvPr>
            <p:ph idx="1"/>
          </p:nvPr>
        </p:nvSpPr>
        <p:spPr>
          <a:effectLst>
            <a:outerShdw blurRad="50800" dist="38100" dir="5400000" algn="t" rotWithShape="0">
              <a:prstClr val="black">
                <a:alpha val="40000"/>
              </a:prstClr>
            </a:outerShdw>
          </a:effectLst>
        </p:spPr>
        <p:txBody>
          <a:bodyPr>
            <a:normAutofit fontScale="92500" lnSpcReduction="10000"/>
          </a:bodyPr>
          <a:lstStyle/>
          <a:p>
            <a:r>
              <a:rPr lang="uk-UA" b="1" i="1" dirty="0" smtClean="0">
                <a:latin typeface="Arial Black" pitchFamily="34" charset="0"/>
              </a:rPr>
              <a:t>Цей сайт, як і зазначено в другій частині його назви – справжній друг читача.  «Плюси» «Всіх книг» – доступність і повнота викладеної інформації, оперативність новин, тести книжкових вподобань, та чи не найцікавіше - «</a:t>
            </a:r>
            <a:r>
              <a:rPr lang="uk-UA" b="1" i="1" dirty="0" err="1" smtClean="0">
                <a:latin typeface="Arial Black" pitchFamily="34" charset="0"/>
              </a:rPr>
              <a:t>неформат</a:t>
            </a:r>
            <a:r>
              <a:rPr lang="uk-UA" b="1" i="1" dirty="0" smtClean="0">
                <a:latin typeface="Arial Black" pitchFamily="34" charset="0"/>
              </a:rPr>
              <a:t>» – літературні сюжети, герої, автори з несподіваного ракурсу, подробиці (відео, медіа). Завітайте – не пожалкуєте! </a:t>
            </a:r>
            <a:endParaRPr lang="uk-UA" b="1" i="1" dirty="0">
              <a:latin typeface="Arial Black" pitchFamily="34" charset="0"/>
            </a:endParaRPr>
          </a:p>
        </p:txBody>
      </p:sp>
    </p:spTree>
    <p:extLst>
      <p:ext uri="{BB962C8B-B14F-4D97-AF65-F5344CB8AC3E}">
        <p14:creationId xmlns:p14="http://schemas.microsoft.com/office/powerpoint/2010/main" val="1728807596"/>
      </p:ext>
    </p:extLst>
  </p:cSld>
  <p:clrMapOvr>
    <a:masterClrMapping/>
  </p:clrMapOvr>
  <mc:AlternateContent xmlns:mc="http://schemas.openxmlformats.org/markup-compatibility/2006" xmlns:p14="http://schemas.microsoft.com/office/powerpoint/2010/main">
    <mc:Choice Requires="p14">
      <p:transition spd="slow" p14:dur="2000" advTm="4510"/>
    </mc:Choice>
    <mc:Fallback xmlns="">
      <p:transition spd="slow" advTm="451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124744"/>
            <a:ext cx="6400800" cy="100811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txBody>
          <a:bodyPr>
            <a:normAutofit fontScale="90000"/>
          </a:bodyPr>
          <a:lstStyle/>
          <a:p>
            <a:r>
              <a:rPr lang="uk-UA" sz="2200" dirty="0" smtClean="0"/>
              <a:t>Комітет з національної премії України імені Тараса Шевченка </a:t>
            </a:r>
            <a:r>
              <a:rPr lang="en-US" sz="2200" dirty="0">
                <a:hlinkClick r:id="rId2"/>
              </a:rPr>
              <a:t>http://</a:t>
            </a:r>
            <a:r>
              <a:rPr lang="en-US" sz="2200" dirty="0" smtClean="0">
                <a:hlinkClick r:id="rId2"/>
              </a:rPr>
              <a:t>www.knpu.gov.ua</a:t>
            </a:r>
            <a:r>
              <a:rPr lang="uk-UA" sz="2200" dirty="0" smtClean="0"/>
              <a:t> </a:t>
            </a:r>
            <a:endParaRPr lang="uk-UA" dirty="0"/>
          </a:p>
        </p:txBody>
      </p:sp>
      <p:sp>
        <p:nvSpPr>
          <p:cNvPr id="3" name="Місце для вмісту 2"/>
          <p:cNvSpPr>
            <a:spLocks noGrp="1"/>
          </p:cNvSpPr>
          <p:nvPr>
            <p:ph idx="1"/>
          </p:nvPr>
        </p:nvSpPr>
        <p:spPr/>
        <p:txBody>
          <a:bodyPr/>
          <a:lstStyle/>
          <a:p>
            <a:r>
              <a:rPr lang="uk-UA" b="1" dirty="0" smtClean="0"/>
              <a:t>За час існування Шевченківської премії в Україні було нагороджено безліч талановитих літераторів. Даний сайт є офіційним ресурсом Комітету з Національної премії. Тут поміщено список лауреатів минулих років, інформація про лауреатів, Бібліотека Шевченківського комітету, укази Президента щодо нагородження та інша подібна інформація.</a:t>
            </a:r>
            <a:endParaRPr lang="uk-UA" b="1" dirty="0"/>
          </a:p>
        </p:txBody>
      </p:sp>
    </p:spTree>
    <p:extLst>
      <p:ext uri="{BB962C8B-B14F-4D97-AF65-F5344CB8AC3E}">
        <p14:creationId xmlns:p14="http://schemas.microsoft.com/office/powerpoint/2010/main" val="707753559"/>
      </p:ext>
    </p:extLst>
  </p:cSld>
  <p:clrMapOvr>
    <a:masterClrMapping/>
  </p:clrMapOvr>
  <mc:AlternateContent xmlns:mc="http://schemas.openxmlformats.org/markup-compatibility/2006" xmlns:p14="http://schemas.microsoft.com/office/powerpoint/2010/main">
    <mc:Choice Requires="p14">
      <p:transition spd="slow" p14:dur="2000" advTm="4610"/>
    </mc:Choice>
    <mc:Fallback xmlns="">
      <p:transition spd="slow" advTm="461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124744"/>
            <a:ext cx="6400800" cy="1008112"/>
          </a:xfrm>
          <a:blipFill>
            <a:blip r:embed="rId2"/>
            <a:tile tx="0" ty="0" sx="100000" sy="100000" flip="none" algn="tl"/>
          </a:blipFill>
        </p:spPr>
        <p:txBody>
          <a:bodyPr>
            <a:noAutofit/>
          </a:bodyPr>
          <a:lstStyle/>
          <a:p>
            <a:r>
              <a:rPr lang="uk-UA" sz="2000" dirty="0" smtClean="0"/>
              <a:t>Сайт Нобелівської фундації </a:t>
            </a:r>
            <a:r>
              <a:rPr lang="en-US" sz="2000" dirty="0">
                <a:hlinkClick r:id="rId3"/>
              </a:rPr>
              <a:t>https://www.nobelprize.org/nobel_prizes/literature/laureates</a:t>
            </a:r>
            <a:r>
              <a:rPr lang="en-US" sz="2000" dirty="0" smtClean="0">
                <a:hlinkClick r:id="rId3"/>
              </a:rPr>
              <a:t>/</a:t>
            </a:r>
            <a:r>
              <a:rPr lang="uk-UA" sz="2000" dirty="0" smtClean="0"/>
              <a:t> </a:t>
            </a:r>
            <a:endParaRPr lang="uk-UA" sz="2000" dirty="0"/>
          </a:p>
        </p:txBody>
      </p:sp>
      <p:sp>
        <p:nvSpPr>
          <p:cNvPr id="3" name="Місце для вмісту 2"/>
          <p:cNvSpPr>
            <a:spLocks noGrp="1"/>
          </p:cNvSpPr>
          <p:nvPr>
            <p:ph idx="1"/>
          </p:nvPr>
        </p:nvSpPr>
        <p:spPr/>
        <p:txBody>
          <a:bodyPr/>
          <a:lstStyle/>
          <a:p>
            <a:r>
              <a:rPr lang="uk-UA" b="1" dirty="0" smtClean="0"/>
              <a:t>Сайт, де можна дізнатися про всі персоналії Нобелівської премії – від 1901 до 2017 року. Прізвища, фото, твори, формулювання внеску. Ресурс англомовний. </a:t>
            </a:r>
            <a:endParaRPr lang="uk-UA" b="1" dirty="0"/>
          </a:p>
        </p:txBody>
      </p:sp>
    </p:spTree>
    <p:extLst>
      <p:ext uri="{BB962C8B-B14F-4D97-AF65-F5344CB8AC3E}">
        <p14:creationId xmlns:p14="http://schemas.microsoft.com/office/powerpoint/2010/main" val="2103221797"/>
      </p:ext>
    </p:extLst>
  </p:cSld>
  <p:clrMapOvr>
    <a:masterClrMapping/>
  </p:clrMapOvr>
  <mc:AlternateContent xmlns:mc="http://schemas.openxmlformats.org/markup-compatibility/2006" xmlns:p14="http://schemas.microsoft.com/office/powerpoint/2010/main">
    <mc:Choice Requires="p14">
      <p:transition spd="slow" p14:dur="2000" advTm="4854"/>
    </mc:Choice>
    <mc:Fallback xmlns="">
      <p:transition spd="slow" advTm="4854"/>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Валка">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Офіційна">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TotalTime>
  <Words>447</Words>
  <Application>Microsoft Office PowerPoint</Application>
  <PresentationFormat>Екран (4:3)</PresentationFormat>
  <Paragraphs>26</Paragraphs>
  <Slides>10</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10</vt:i4>
      </vt:variant>
    </vt:vector>
  </HeadingPairs>
  <TitlesOfParts>
    <vt:vector size="11" baseType="lpstr">
      <vt:lpstr>Кутюр</vt:lpstr>
      <vt:lpstr>Через книжку – до духовності і культури</vt:lpstr>
      <vt:lpstr>Всесвітній день книги та авторського права, за рішенням юнеско, відзначається щорічно 23 квітня, починаючи з 1996 року.    Щороку 23 квітня у всьому світі проводять святкування, мета яких - визнати чарівну силу книг, що є зв'язком між минулим і майбутнім, мостом між поколіннями та культурами. З цієї нагоди ЮНЕСКО та міжнародні організації, які представляють три основні галузі книжкової індустрії - видавців, книгорозповсюджувачів та бібліотеки, вибирають місто, яке стає Світовою книжковою столицею, щоб упродовж наступного року підтримувати своїми власними ініціативами імпульс святкування Дня книги аж до 23 квітня наступного року.  Головне святкування відбувається щорічно в штаб-квартирі ЮНЕСКО. Туди запрошують продавців книг, видавничі компанії та митців, щоб поділитися своєю пристрастю до книг та читання, проводячи практичні семінари для молоді з типографії, ілюстрування, книгопереплетення, книгодрукування. ЮНЕСКО щиро запрошує плекати книги як цінний інструмент для обміну знаннями, взаєморозуміння та відкритості у світі розмаїття. </vt:lpstr>
      <vt:lpstr>Українське агентство з авторських та суміжних прав http://www.uacrr.org</vt:lpstr>
      <vt:lpstr>  Книга року BBC-2017 https://www.bbc.com/ukrainian/in-depth-41829144</vt:lpstr>
      <vt:lpstr>Буквоїд http://bukvoid.com.ua</vt:lpstr>
      <vt:lpstr>Літакцент http://litakcent.com </vt:lpstr>
      <vt:lpstr>Всі книги https://vsiknygy.net.ua</vt:lpstr>
      <vt:lpstr>Комітет з національної премії України імені Тараса Шевченка http://www.knpu.gov.ua </vt:lpstr>
      <vt:lpstr>Сайт Нобелівської фундації https://www.nobelprize.org/nobel_prizes/literature/laureates/ </vt:lpstr>
      <vt:lpstr>Зіньківська ЦРБ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Через книжку – до духовності і культури</dc:title>
  <dc:creator>Sara Yasmeen (Wipro Technologies)</dc:creator>
  <cp:lastModifiedBy>public</cp:lastModifiedBy>
  <cp:revision>28</cp:revision>
  <dcterms:created xsi:type="dcterms:W3CDTF">2010-02-23T11:30:32Z</dcterms:created>
  <dcterms:modified xsi:type="dcterms:W3CDTF">2018-04-18T14:10:14Z</dcterms:modified>
</cp:coreProperties>
</file>